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 Medium" panose="020B0604020202020204" charset="-52"/>
      <p:regular r:id="rId13"/>
      <p:bold r:id="rId14"/>
      <p:italic r:id="rId15"/>
      <p:boldItalic r:id="rId16"/>
    </p:embeddedFont>
    <p:embeddedFont>
      <p:font typeface="Montserrat SemiBold" panose="020B0604020202020204" charset="-52"/>
      <p:regular r:id="rId17"/>
      <p:bold r:id="rId18"/>
      <p:italic r:id="rId19"/>
      <p:boldItalic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38E"/>
    <a:srgbClr val="A01823"/>
    <a:srgbClr val="1B2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24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25082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6270079cc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6270079cc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56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6e4f246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6e4f246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12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6e4f246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6e4f246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91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6e4f246a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6e4f246a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015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6e4f246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6e4f246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48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6e4f246a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6e4f246a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5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e4f246a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e4f246a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29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6e4f246a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6e4f246a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8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6e4f246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6e4f246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27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6e4f246a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16e4f246a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86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67863" y="-2019912"/>
            <a:ext cx="5174725" cy="91937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Montserrat SemiBold"/>
              <a:buNone/>
              <a:defRPr sz="1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166450" y="1918800"/>
            <a:ext cx="48111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025" y="-20825"/>
            <a:ext cx="9218048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-41650" y="-31225"/>
            <a:ext cx="4497900" cy="5185200"/>
          </a:xfrm>
          <a:prstGeom prst="rect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56250" y="-20850"/>
            <a:ext cx="4724700" cy="5185200"/>
          </a:xfrm>
          <a:prstGeom prst="rtTriangle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0" y="48832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825" y="-15625"/>
            <a:ext cx="9218099" cy="51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53825" y="-15637"/>
            <a:ext cx="9218100" cy="51852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263" y="-26025"/>
            <a:ext cx="9236526" cy="51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974998" y="-2033600"/>
            <a:ext cx="5174727" cy="9200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-30087" y="645550"/>
            <a:ext cx="9204175" cy="4508350"/>
          </a:xfrm>
          <a:prstGeom prst="flowChartOffpageConnector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>
                <a:solidFill>
                  <a:srgbClr val="42D9C8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●"/>
              <a:defRPr sz="1800">
                <a:solidFill>
                  <a:srgbClr val="42D9C8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○"/>
              <a:defRPr sz="1800">
                <a:solidFill>
                  <a:srgbClr val="42D9C8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Char char="■"/>
              <a:defRPr sz="18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013" y="-20825"/>
            <a:ext cx="9196052" cy="51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/>
          <p:nvPr/>
        </p:nvSpPr>
        <p:spPr>
          <a:xfrm>
            <a:off x="244975" y="221250"/>
            <a:ext cx="8654075" cy="4701000"/>
          </a:xfrm>
          <a:prstGeom prst="flowChartProcess">
            <a:avLst/>
          </a:prstGeom>
          <a:solidFill>
            <a:srgbClr val="000000">
              <a:alpha val="19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48263" y="408525"/>
            <a:ext cx="80475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-26025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 rot="5400000">
            <a:off x="-26025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8149750" y="4143950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 rot="10800000">
            <a:off x="8149750" y="-20825"/>
            <a:ext cx="1020300" cy="1020300"/>
          </a:xfrm>
          <a:prstGeom prst="rtTriangle">
            <a:avLst/>
          </a:prstGeom>
          <a:solidFill>
            <a:srgbClr val="2040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cxnSp>
        <p:nvCxnSpPr>
          <p:cNvPr id="58" name="Google Shape;58;p8"/>
          <p:cNvCxnSpPr/>
          <p:nvPr/>
        </p:nvCxnSpPr>
        <p:spPr>
          <a:xfrm rot="10800000" flipH="1">
            <a:off x="-78100" y="-1041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rot="10800000" flipH="1">
            <a:off x="8206025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-5400000" flipH="1">
            <a:off x="-78100" y="4223450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-5400000" flipH="1">
            <a:off x="8268525" y="-20825"/>
            <a:ext cx="1020300" cy="1020300"/>
          </a:xfrm>
          <a:prstGeom prst="straightConnector1">
            <a:avLst/>
          </a:prstGeom>
          <a:noFill/>
          <a:ln w="19050" cap="flat" cmpd="sng">
            <a:solidFill>
              <a:srgbClr val="42D9C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/>
          <p:nvPr/>
        </p:nvSpPr>
        <p:spPr>
          <a:xfrm>
            <a:off x="3421513" y="48370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725" y="-23425"/>
            <a:ext cx="4613648" cy="5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04056"/>
              </a:buClr>
              <a:buSzPts val="1800"/>
              <a:buChar char="●"/>
              <a:defRPr>
                <a:solidFill>
                  <a:srgbClr val="204056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A01823"/>
              </a:buClr>
              <a:buSzPts val="1600"/>
              <a:buChar char="○"/>
              <a:defRPr sz="1600">
                <a:solidFill>
                  <a:srgbClr val="A01823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6071F"/>
              </a:buClr>
              <a:buSzPts val="1600"/>
              <a:buChar char="■"/>
              <a:defRPr sz="1600">
                <a:solidFill>
                  <a:srgbClr val="56071F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29838E"/>
              </a:buClr>
              <a:buSzPts val="1600"/>
              <a:buChar char="●"/>
              <a:defRPr sz="1600">
                <a:solidFill>
                  <a:srgbClr val="29838E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●"/>
              <a:defRPr sz="1600">
                <a:solidFill>
                  <a:srgbClr val="42D9C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○"/>
              <a:defRPr sz="1600">
                <a:solidFill>
                  <a:srgbClr val="42D9C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600"/>
              <a:buChar char="■"/>
              <a:defRPr sz="1600">
                <a:solidFill>
                  <a:srgbClr val="42D9C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6262" y="-26025"/>
            <a:ext cx="9236526" cy="51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01275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  <p:sp>
        <p:nvSpPr>
          <p:cNvPr id="75" name="Google Shape;75;p10"/>
          <p:cNvSpPr txBox="1"/>
          <p:nvPr/>
        </p:nvSpPr>
        <p:spPr>
          <a:xfrm>
            <a:off x="0" y="47433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rPr>
              <a:t>HackTUES 9</a:t>
            </a:r>
            <a:endParaRPr>
              <a:solidFill>
                <a:srgbClr val="42D9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Medium"/>
              <a:buNone/>
              <a:defRPr sz="2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D9C8"/>
              </a:buClr>
              <a:buSzPts val="1800"/>
              <a:buFont typeface="Montserrat"/>
              <a:buChar char="●"/>
              <a:defRPr sz="1800">
                <a:solidFill>
                  <a:srgbClr val="42D9C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●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■"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48637" y="4663225"/>
            <a:ext cx="1472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buNone/>
              <a:defRPr sz="1200">
                <a:solidFill>
                  <a:srgbClr val="42D9C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Encryption101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bg-BG" dirty="0" err="1" smtClean="0"/>
              <a:t>Кехлибаровци</a:t>
            </a:r>
            <a:endParaRPr lang="bg-BG"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7238301" y="-42873"/>
            <a:ext cx="1979724" cy="194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4377"/>
            <a:ext cx="1640926" cy="2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1815000" y="1918800"/>
            <a:ext cx="5514000" cy="13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Благодарим Ви за вниманието!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47975" y="2720533"/>
            <a:ext cx="1640925" cy="24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90972" flipH="1">
            <a:off x="20217" y="-175748"/>
            <a:ext cx="1837641" cy="181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Цел на проекта</a:t>
            </a:r>
            <a:endParaRPr sz="2820"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buNone/>
            </a:pPr>
            <a:r>
              <a:rPr lang="ru-RU" dirty="0"/>
              <a:t>Целта на проекта е да се покажe метод за криптиране на пароли базиран на Цезаровия шифър. Също така да докажем, че ние осмокласниците можем и знаем.</a:t>
            </a:r>
            <a:endParaRPr lang="ru-RU" dirty="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90926" y="2090825"/>
            <a:ext cx="2932899" cy="21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340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/>
              <a:t>Проблемът и настоящото решение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311700" y="1663916"/>
            <a:ext cx="8538600" cy="1055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dirty="0"/>
              <a:t>Проблемът, който програмата ни може да реши е намаляването на шанса паролите на потърпевшия да се разкрият.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/>
              <a:t>Вашето решение</a:t>
            </a:r>
            <a:endParaRPr sz="2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2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38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ru-RU" dirty="0"/>
              <a:t>Може и да се използва в някое                                                                  приложение, за която се изисква парола и                                                                    да се съхранява вече готовата криптирана                                                 парола в базата данни на съответното                                              приложение.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0" y="1361775"/>
            <a:ext cx="3235050" cy="3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  <a:r>
              <a:rPr lang="bg-BG" dirty="0"/>
              <a:t> + </a:t>
            </a:r>
            <a:r>
              <a:rPr lang="en-US" dirty="0" smtClean="0"/>
              <a:t>buttons</a:t>
            </a:r>
            <a:r>
              <a:rPr lang="bg-BG" dirty="0" smtClean="0"/>
              <a:t> </a:t>
            </a:r>
            <a:r>
              <a:rPr lang="bg-BG" dirty="0" smtClean="0"/>
              <a:t>– </a:t>
            </a:r>
            <a:r>
              <a:rPr lang="bg-BG" dirty="0" smtClean="0"/>
              <a:t>Атанас Кънев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CSS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dirty="0"/>
              <a:t>The code </a:t>
            </a:r>
            <a:r>
              <a:rPr lang="en-US" dirty="0" smtClean="0"/>
              <a:t>part</a:t>
            </a:r>
            <a:r>
              <a:rPr lang="bg-BG" dirty="0" smtClean="0"/>
              <a:t> </a:t>
            </a:r>
            <a:r>
              <a:rPr lang="bg-BG" dirty="0" smtClean="0"/>
              <a:t>– </a:t>
            </a:r>
            <a:r>
              <a:rPr lang="bg-BG" dirty="0" smtClean="0"/>
              <a:t>Цветомир Дунев, Калоян Георгиев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Typescript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ReactJS</a:t>
            </a: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2820" dirty="0"/>
              <a:t>Технологии</a:t>
            </a:r>
            <a:endParaRPr sz="28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4342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Как работи?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311300"/>
            <a:ext cx="8538600" cy="325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892">
              <a:spcAft>
                <a:spcPts val="1200"/>
              </a:spcAft>
              <a:buAutoNum type="arabicPeriod"/>
            </a:pPr>
            <a:r>
              <a:rPr lang="ru-RU" dirty="0"/>
              <a:t> Вход на парола </a:t>
            </a:r>
          </a:p>
          <a:p>
            <a:pPr marL="342892">
              <a:spcAft>
                <a:spcPts val="1200"/>
              </a:spcAft>
              <a:buAutoNum type="arabicPeriod"/>
            </a:pPr>
            <a:r>
              <a:rPr lang="ru-RU" dirty="0"/>
              <a:t> Offset - контролира отместването </a:t>
            </a:r>
          </a:p>
          <a:p>
            <a:pPr marL="342892">
              <a:spcAft>
                <a:spcPts val="1200"/>
              </a:spcAft>
              <a:buAutoNum type="arabicPeriod"/>
            </a:pPr>
            <a:r>
              <a:rPr lang="ru-RU" dirty="0"/>
              <a:t> Salt - вкарва елемент на случайност</a:t>
            </a:r>
          </a:p>
          <a:p>
            <a:pPr marL="342892">
              <a:spcAft>
                <a:spcPts val="1200"/>
              </a:spcAft>
              <a:buAutoNum type="arabicPeriod"/>
            </a:pPr>
            <a:r>
              <a:rPr lang="ru-RU" dirty="0"/>
              <a:t> Rounds - повторно прилагане на горните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Процесът на работа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750011" y="3617943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rgbClr val="29838E"/>
                </a:solidFill>
              </a:rPr>
              <a:t>Базов сайт + базов алгоритъм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6761" y="1703395"/>
            <a:ext cx="8842071" cy="2633020"/>
            <a:chOff x="311700" y="2620175"/>
            <a:chExt cx="8842071" cy="2633020"/>
          </a:xfrm>
        </p:grpSpPr>
        <p:cxnSp>
          <p:nvCxnSpPr>
            <p:cNvPr id="133" name="Google Shape;133;p19"/>
            <p:cNvCxnSpPr/>
            <p:nvPr/>
          </p:nvCxnSpPr>
          <p:spPr>
            <a:xfrm>
              <a:off x="773625" y="2767677"/>
              <a:ext cx="3300" cy="7002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34" name="Google Shape;134;p19"/>
            <p:cNvSpPr txBox="1"/>
            <p:nvPr/>
          </p:nvSpPr>
          <p:spPr>
            <a:xfrm>
              <a:off x="641025" y="2767677"/>
              <a:ext cx="10350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6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08.03</a:t>
              </a:r>
              <a:endPara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135" name="Google Shape;135;p19"/>
            <p:cNvCxnSpPr/>
            <p:nvPr/>
          </p:nvCxnSpPr>
          <p:spPr>
            <a:xfrm flipH="1">
              <a:off x="6135675" y="2767677"/>
              <a:ext cx="21900" cy="7002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36" name="Google Shape;136;p19"/>
            <p:cNvSpPr/>
            <p:nvPr/>
          </p:nvSpPr>
          <p:spPr>
            <a:xfrm>
              <a:off x="311700" y="3458750"/>
              <a:ext cx="1915200" cy="384900"/>
            </a:xfrm>
            <a:prstGeom prst="chevron">
              <a:avLst>
                <a:gd name="adj" fmla="val 50000"/>
              </a:avLst>
            </a:prstGeom>
            <a:solidFill>
              <a:srgbClr val="29838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2174500" y="3458750"/>
              <a:ext cx="2760000" cy="384900"/>
            </a:xfrm>
            <a:prstGeom prst="chevron">
              <a:avLst>
                <a:gd name="adj" fmla="val 50000"/>
              </a:avLst>
            </a:prstGeom>
            <a:solidFill>
              <a:srgbClr val="A0182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4851750" y="3458750"/>
              <a:ext cx="2664900" cy="384900"/>
            </a:xfrm>
            <a:prstGeom prst="chevron">
              <a:avLst>
                <a:gd name="adj" fmla="val 50000"/>
              </a:avLst>
            </a:prstGeom>
            <a:solidFill>
              <a:srgbClr val="29838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7453900" y="3458750"/>
              <a:ext cx="1208100" cy="384900"/>
            </a:xfrm>
            <a:prstGeom prst="chevron">
              <a:avLst>
                <a:gd name="adj" fmla="val 50000"/>
              </a:avLst>
            </a:prstGeom>
            <a:solidFill>
              <a:srgbClr val="A0182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" name="Google Shape;140;p19"/>
            <p:cNvCxnSpPr/>
            <p:nvPr/>
          </p:nvCxnSpPr>
          <p:spPr>
            <a:xfrm flipH="1">
              <a:off x="2916875" y="3843650"/>
              <a:ext cx="4800" cy="8211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41" name="Google Shape;141;p19"/>
            <p:cNvSpPr txBox="1"/>
            <p:nvPr/>
          </p:nvSpPr>
          <p:spPr>
            <a:xfrm>
              <a:off x="2893600" y="4233650"/>
              <a:ext cx="1103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6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09.03</a:t>
              </a:r>
              <a:endPara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2" name="Google Shape;142;p19"/>
            <p:cNvSpPr txBox="1"/>
            <p:nvPr/>
          </p:nvSpPr>
          <p:spPr>
            <a:xfrm>
              <a:off x="7146325" y="4298875"/>
              <a:ext cx="1035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6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11.03</a:t>
              </a:r>
              <a:endPara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43" name="Google Shape;143;p19"/>
            <p:cNvSpPr txBox="1"/>
            <p:nvPr/>
          </p:nvSpPr>
          <p:spPr>
            <a:xfrm>
              <a:off x="5054325" y="2749150"/>
              <a:ext cx="1035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" sz="16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10.03</a:t>
              </a:r>
              <a:endPara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144" name="Google Shape;144;p19"/>
            <p:cNvCxnSpPr/>
            <p:nvPr/>
          </p:nvCxnSpPr>
          <p:spPr>
            <a:xfrm flipH="1">
              <a:off x="8181325" y="3843650"/>
              <a:ext cx="4800" cy="8211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" name="TextBox 2"/>
            <p:cNvSpPr txBox="1"/>
            <p:nvPr/>
          </p:nvSpPr>
          <p:spPr>
            <a:xfrm>
              <a:off x="773625" y="3032748"/>
              <a:ext cx="2965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dirty="0" smtClean="0">
                  <a:solidFill>
                    <a:schemeClr val="accent5">
                      <a:lumMod val="75000"/>
                    </a:schemeClr>
                  </a:solidFill>
                </a:rPr>
                <a:t>Генериране</a:t>
              </a:r>
              <a:r>
                <a:rPr lang="bg-BG" dirty="0" smtClean="0"/>
                <a:t> </a:t>
              </a:r>
              <a:r>
                <a:rPr lang="bg-BG" dirty="0" smtClean="0">
                  <a:solidFill>
                    <a:schemeClr val="accent5">
                      <a:lumMod val="75000"/>
                    </a:schemeClr>
                  </a:solidFill>
                </a:rPr>
                <a:t>на идея</a:t>
              </a:r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 (</a:t>
              </a:r>
              <a:r>
                <a:rPr lang="bg-BG" dirty="0" smtClean="0">
                  <a:solidFill>
                    <a:schemeClr val="accent5">
                      <a:lumMod val="75000"/>
                    </a:schemeClr>
                  </a:solidFill>
                </a:rPr>
                <a:t>неуспешно</a:t>
              </a:r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  <a:endParaRPr lang="bg-B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03925" y="2620175"/>
              <a:ext cx="29498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dirty="0" smtClean="0">
                  <a:solidFill>
                    <a:srgbClr val="FF0000"/>
                  </a:solidFill>
                </a:rPr>
                <a:t>Връзване с базовия алгоритъм +</a:t>
              </a:r>
            </a:p>
            <a:p>
              <a:r>
                <a:rPr lang="bg-BG" dirty="0">
                  <a:solidFill>
                    <a:srgbClr val="FF0000"/>
                  </a:solidFill>
                </a:rPr>
                <a:t>д</a:t>
              </a:r>
              <a:r>
                <a:rPr lang="bg-BG" dirty="0" smtClean="0">
                  <a:solidFill>
                    <a:srgbClr val="FF0000"/>
                  </a:solidFill>
                </a:rPr>
                <a:t>обавяне на </a:t>
              </a:r>
              <a:r>
                <a:rPr lang="en-US" dirty="0" smtClean="0">
                  <a:solidFill>
                    <a:srgbClr val="FF0000"/>
                  </a:solidFill>
                </a:rPr>
                <a:t>salt</a:t>
              </a:r>
              <a:r>
                <a:rPr lang="bg-BG" dirty="0" smtClean="0">
                  <a:solidFill>
                    <a:srgbClr val="FF0000"/>
                  </a:solidFill>
                </a:rPr>
                <a:t> +</a:t>
              </a:r>
            </a:p>
            <a:p>
              <a:r>
                <a:rPr lang="bg-BG" dirty="0" smtClean="0">
                  <a:solidFill>
                    <a:srgbClr val="FF0000"/>
                  </a:solidFill>
                </a:rPr>
                <a:t>добавяне на рундове</a:t>
              </a:r>
              <a:endParaRPr lang="bg-BG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40889" y="4729975"/>
              <a:ext cx="16341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dirty="0" smtClean="0">
                  <a:solidFill>
                    <a:srgbClr val="FF0000"/>
                  </a:solidFill>
                </a:rPr>
                <a:t>Представяне </a:t>
              </a:r>
              <a:r>
                <a:rPr lang="bg-BG" dirty="0" smtClean="0">
                  <a:solidFill>
                    <a:srgbClr val="FF0000"/>
                  </a:solidFill>
                </a:rPr>
                <a:t>на </a:t>
              </a:r>
            </a:p>
            <a:p>
              <a:r>
                <a:rPr lang="bg-BG" dirty="0" smtClean="0">
                  <a:solidFill>
                    <a:srgbClr val="FF0000"/>
                  </a:solidFill>
                </a:rPr>
                <a:t>проекта</a:t>
              </a:r>
              <a:endParaRPr lang="bg-BG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44450" y="181500"/>
            <a:ext cx="8255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31730"/>
              <a:buNone/>
            </a:pPr>
            <a:r>
              <a:rPr lang="bg" sz="3120"/>
              <a:t>Live demo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Разкажете за Вашето преживяване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Какво научихте от хакатона?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екип?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bg"/>
              <a:t>Кой е вашият ментор?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39500" y="125507"/>
            <a:ext cx="3837000" cy="45002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endParaRPr lang="bg-BG" dirty="0"/>
          </a:p>
          <a:p>
            <a:pPr marL="457189" lvl="1" indent="0">
              <a:spcAft>
                <a:spcPts val="1200"/>
              </a:spcAft>
              <a:buNone/>
            </a:pPr>
            <a:r>
              <a:rPr lang="bg-BG" sz="2600" dirty="0"/>
              <a:t>Първо много се радваме, че участвахме в първия ни </a:t>
            </a:r>
            <a:r>
              <a:rPr lang="bg-BG" sz="2600" dirty="0" err="1"/>
              <a:t>хакатон</a:t>
            </a:r>
            <a:r>
              <a:rPr lang="bg-BG" sz="2600" dirty="0"/>
              <a:t> и беше много поучително и от страна забавно. </a:t>
            </a:r>
          </a:p>
          <a:p>
            <a:pPr lvl="1" indent="-45718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bg-BG" sz="2600" dirty="0"/>
              <a:t>Научихме наистина много благодарение на нашия ментор Александър Гълъбов. Той ни научи на най-базовите неща за </a:t>
            </a:r>
            <a:r>
              <a:rPr lang="en-US" sz="2600" dirty="0"/>
              <a:t>Html, </a:t>
            </a:r>
            <a:r>
              <a:rPr lang="en-US" sz="2600" dirty="0" err="1"/>
              <a:t>Css</a:t>
            </a:r>
            <a:r>
              <a:rPr lang="en-US" sz="2600" dirty="0"/>
              <a:t>, Typescript </a:t>
            </a:r>
            <a:r>
              <a:rPr lang="bg-BG" sz="2600" dirty="0"/>
              <a:t>и </a:t>
            </a:r>
            <a:r>
              <a:rPr lang="en-US" sz="2600" dirty="0" err="1"/>
              <a:t>ReactJS</a:t>
            </a:r>
            <a:r>
              <a:rPr lang="en-US" sz="2600" dirty="0"/>
              <a:t>. </a:t>
            </a:r>
            <a:endParaRPr lang="bg-BG" sz="2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sz="2600" dirty="0"/>
              <a:t>Екипът ни е </a:t>
            </a:r>
            <a:r>
              <a:rPr lang="bg-BG" sz="2600" dirty="0" err="1"/>
              <a:t>Кехлибаровци</a:t>
            </a:r>
            <a:endParaRPr lang="bg-BG" sz="2600" dirty="0"/>
          </a:p>
          <a:p>
            <a:pPr marL="584186" lvl="1" indent="0">
              <a:buNone/>
            </a:pPr>
            <a:endParaRPr lang="bg-BG" sz="2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bg-BG" sz="2600" dirty="0"/>
              <a:t>Менторът ни е Александър Гълъбов</a:t>
            </a:r>
            <a:endParaRPr lang="bg-BG" sz="2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247</Words>
  <Application>Microsoft Office PowerPoint</Application>
  <PresentationFormat>On-screen Show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Medium</vt:lpstr>
      <vt:lpstr>Arial</vt:lpstr>
      <vt:lpstr>Montserrat SemiBold</vt:lpstr>
      <vt:lpstr>Montserrat</vt:lpstr>
      <vt:lpstr>Courier New</vt:lpstr>
      <vt:lpstr>Simple Light</vt:lpstr>
      <vt:lpstr>Encryption101</vt:lpstr>
      <vt:lpstr>Цел на проекта</vt:lpstr>
      <vt:lpstr>Проблемът и настоящото решение</vt:lpstr>
      <vt:lpstr>Вашето решение </vt:lpstr>
      <vt:lpstr>Технологии</vt:lpstr>
      <vt:lpstr>Как работи?</vt:lpstr>
      <vt:lpstr>Процесът на работа</vt:lpstr>
      <vt:lpstr>Live demo</vt:lpstr>
      <vt:lpstr>Разкажете за Вашето преживяване</vt:lpstr>
      <vt:lpstr>Благодарим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Encryption101</dc:title>
  <dc:creator>User12</dc:creator>
  <cp:lastModifiedBy>Microsoft account</cp:lastModifiedBy>
  <cp:revision>7</cp:revision>
  <dcterms:modified xsi:type="dcterms:W3CDTF">2023-03-10T21:06:21Z</dcterms:modified>
</cp:coreProperties>
</file>